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4" r:id="rId4"/>
    <p:sldId id="257" r:id="rId5"/>
    <p:sldId id="275" r:id="rId6"/>
    <p:sldId id="265" r:id="rId7"/>
    <p:sldId id="259" r:id="rId8"/>
    <p:sldId id="260" r:id="rId9"/>
    <p:sldId id="261" r:id="rId10"/>
    <p:sldId id="262" r:id="rId11"/>
    <p:sldId id="266" r:id="rId12"/>
    <p:sldId id="269" r:id="rId13"/>
    <p:sldId id="267" r:id="rId14"/>
    <p:sldId id="268" r:id="rId15"/>
    <p:sldId id="273" r:id="rId16"/>
    <p:sldId id="263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886C71-4D9C-4C4D-8B87-DDA03F241997}">
          <p14:sldIdLst>
            <p14:sldId id="256"/>
            <p14:sldId id="271"/>
          </p14:sldIdLst>
        </p14:section>
        <p14:section name="Introduction" id="{C979404B-CAC7-4FCE-94DE-B7C6280B4C91}">
          <p14:sldIdLst>
            <p14:sldId id="274"/>
            <p14:sldId id="257"/>
            <p14:sldId id="275"/>
          </p14:sldIdLst>
        </p14:section>
        <p14:section name="Dataset" id="{7DA2E164-A2B5-4859-AF1B-FDD0880CFCA6}">
          <p14:sldIdLst>
            <p14:sldId id="265"/>
          </p14:sldIdLst>
        </p14:section>
        <p14:section name="Neural Netwok" id="{F746CF32-1C40-44E9-BA21-B288F7DB5FDF}">
          <p14:sldIdLst>
            <p14:sldId id="259"/>
            <p14:sldId id="260"/>
            <p14:sldId id="261"/>
            <p14:sldId id="262"/>
            <p14:sldId id="266"/>
          </p14:sldIdLst>
        </p14:section>
        <p14:section name="Results and discussion" id="{7A47AE37-3E15-469C-BBEF-EF3DB0B9D8D4}">
          <p14:sldIdLst>
            <p14:sldId id="269"/>
            <p14:sldId id="267"/>
            <p14:sldId id="268"/>
          </p14:sldIdLst>
        </p14:section>
        <p14:section name="End" id="{483E7F58-9F8E-494D-8D47-4A7A23B1C81C}">
          <p14:sldIdLst>
            <p14:sldId id="27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7590-A6E0-1F3C-FBD1-86BFD6539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460AA-4AE9-FD1A-3674-03DEB4A9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31D3-5979-4025-675E-038FF5F0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D7F7-DD46-6340-4427-C915B4AE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FCD29-C268-4FBB-B838-5BB94E8B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858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C855-B1EE-0138-6DA3-D507323F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9FADF-45C3-82E7-1A3F-6947F3C7C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21D-2A2E-EDE7-D82F-247718E1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B1EF-C1A4-70CB-ED75-5283262B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63EB-8CA4-1344-3267-8FD00B7F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891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B2057-8516-20C7-9E7C-767381C65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FF97-7EBF-3672-064C-DFEBF5B0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DD74-6BFF-DD7F-2063-7EC7EE6C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6A38-C6E5-4E5C-BBBA-AB1BB45F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3726-712A-C88B-DBDA-60A07DFB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80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0EB7-AF3E-8588-7E44-682AB58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0D45-A3DE-DD7F-2F1B-091B787F0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0433-0FBB-B4F4-806F-FA1E36ED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67005-3262-6255-31EA-294497A8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17352-356F-1D70-95FD-78557EA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76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0DBC-6416-15F2-BC62-B41B37A4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9A3F-739B-0D0B-A650-1AC44FD6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82A2-5BE6-138E-486C-4453EF1F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8D7F-40A7-71A5-EA75-5D112621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DDB0-5A4D-46EE-60B3-ED8C1B11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83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C7A7-4CD5-4B04-14BF-3752083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6636-CF92-297E-8C32-051DF8B1E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FD47D-C777-1C4B-4170-699D6AA0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D75D-887A-4383-2D45-E5FF41F7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4C20-9002-A023-F0FB-646E2B6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D876D-12A0-05CE-C8A3-8CB0806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791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28A-6E7A-45DF-9057-E0B4DCF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D1BB-D10C-C705-308D-5F3A29D16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08C6D-8513-99C5-1DD8-1DD46EED0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469F-43F6-305D-0A18-EF88221A6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E84F-C99F-C4E2-8B2C-A4439C4A7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BDC0D-0488-E337-0A78-0E43B2DB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9ACA8-C0CA-B662-7A4B-AE2EBE37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3F974-CA26-1FA3-01EA-D8C11321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45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9517-F464-1AED-016B-600CA60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9A7B3-9766-0342-CDB3-65955991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BEFA7-8DE2-4585-1239-3B1BCDB7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4C8F-E271-171A-E1AE-08FE8219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29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FDD6B-EF5C-0B51-143B-AC90A4E3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D94D4-F1DD-895A-34F4-CC7D6D7C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E7FB-3DFF-4FDD-974C-0CCF034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4F2D-4BF0-82CA-25DA-29972A2C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1C52-C65D-D46A-782B-99BF610F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4B367-E509-E3B3-B69B-D9ABA2D9E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5FCB-9948-A2E1-516E-027B4436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FCB5C-82A7-F2EF-E893-81350CC9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A3AA0-0880-00AE-0340-236520E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30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CB-6A70-FFF1-9B06-9139098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EBC84-F9A4-D779-487B-B3761486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FB6C2-BC02-9AA0-1C73-555D3B97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2522-1BE2-D5C4-8F23-9723F8C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089F-5603-21B0-4793-CA645586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AF7D-92E0-1713-CD42-4C9D801D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E84CA-2AAE-00E8-EF28-D744D183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FBF87-0C11-D683-2904-BEDD1650C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252C-11B3-1743-3E6D-B74590AA3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53163-07DC-4857-BB58-5A6A194450FF}" type="datetimeFigureOut">
              <a:rPr lang="LID4096" smtClean="0"/>
              <a:t>12/20/2023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D69D-8E5B-4ACF-A885-94B414777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7169-2511-EE5E-A7E6-37017CA01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86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.riyazi@ut.ac.ir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60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BB27-D38F-E5CE-5ADC-26F06FD4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487" y="1081087"/>
            <a:ext cx="9265024" cy="45481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and Deep Neural Networks for Parameter Estimation and Future Prediction of Duffing oscillators.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Riyazi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Ghanbari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Bahrami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department, University of Tehran</a:t>
            </a:r>
            <a:br>
              <a:rPr lang="LID4096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y.riyazi@ut.ac.ir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DC8E9-DDD6-40B7-8C12-2932E88C8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639943" y="556995"/>
            <a:ext cx="1258332" cy="1188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5716D-D63A-3583-DF2A-9BA208A0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611" y="521137"/>
            <a:ext cx="154261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 and Normalization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EF800D-80C0-F3FD-B8EF-4977D61E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75" t="16360" b="2219"/>
          <a:stretch/>
        </p:blipFill>
        <p:spPr>
          <a:xfrm>
            <a:off x="76200" y="2048435"/>
            <a:ext cx="12317505" cy="4061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DC5A8-EC17-DC89-3C84-02F2EAC41FAF}"/>
              </a:ext>
            </a:extLst>
          </p:cNvPr>
          <p:cNvSpPr/>
          <p:nvPr/>
        </p:nvSpPr>
        <p:spPr>
          <a:xfrm>
            <a:off x="645459" y="5786718"/>
            <a:ext cx="9220200" cy="2061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74B9C-B410-9112-B9C3-D0A775890F94}"/>
              </a:ext>
            </a:extLst>
          </p:cNvPr>
          <p:cNvSpPr/>
          <p:nvPr/>
        </p:nvSpPr>
        <p:spPr>
          <a:xfrm>
            <a:off x="9681882" y="3641912"/>
            <a:ext cx="183777" cy="2144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FE175-2FAD-F7FF-69F0-DC94A6AD1016}"/>
              </a:ext>
            </a:extLst>
          </p:cNvPr>
          <p:cNvSpPr/>
          <p:nvPr/>
        </p:nvSpPr>
        <p:spPr>
          <a:xfrm>
            <a:off x="9865659" y="2891118"/>
            <a:ext cx="2205317" cy="18736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1EF67-ECEC-5B06-81D0-CCE7392B7D6A}"/>
              </a:ext>
            </a:extLst>
          </p:cNvPr>
          <p:cNvSpPr txBox="1"/>
          <p:nvPr/>
        </p:nvSpPr>
        <p:spPr>
          <a:xfrm>
            <a:off x="3072652" y="5983052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Network’s structure –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Linear layer –Stage II  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625" t="17168" r="39891" b="9679"/>
          <a:stretch/>
        </p:blipFill>
        <p:spPr>
          <a:xfrm>
            <a:off x="5109881" y="2088776"/>
            <a:ext cx="2219607" cy="364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Network’s Koopman Linear Layer.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636FE-039F-C72F-B9F3-FE3FB1194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110" r="21809" b="9678"/>
          <a:stretch/>
        </p:blipFill>
        <p:spPr>
          <a:xfrm>
            <a:off x="7329489" y="1232419"/>
            <a:ext cx="2295466" cy="4504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04AB8-E1A3-B6E1-7FA6-FEA08F273B8D}"/>
              </a:ext>
            </a:extLst>
          </p:cNvPr>
          <p:cNvSpPr txBox="1"/>
          <p:nvPr/>
        </p:nvSpPr>
        <p:spPr>
          <a:xfrm>
            <a:off x="632153" y="2160753"/>
            <a:ext cx="3957218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Koopman Operator theory, the evolution matrix is a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37C651-8621-989E-A88F-6E5E1240558D}"/>
              </a:ext>
            </a:extLst>
          </p:cNvPr>
          <p:cNvGrpSpPr/>
          <p:nvPr/>
        </p:nvGrpSpPr>
        <p:grpSpPr>
          <a:xfrm>
            <a:off x="5109881" y="1434302"/>
            <a:ext cx="2219607" cy="2491492"/>
            <a:chOff x="5109881" y="1434302"/>
            <a:chExt cx="2219607" cy="2491492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2D6F0F4-A623-1474-444B-FD46632096BF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5109881" y="3913094"/>
              <a:ext cx="2219607" cy="12700"/>
            </a:xfrm>
            <a:prstGeom prst="curvedConnector5">
              <a:avLst>
                <a:gd name="adj1" fmla="val -10299"/>
                <a:gd name="adj2" fmla="val -16623528"/>
                <a:gd name="adj3" fmla="val 110299"/>
              </a:avLst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/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endParaRPr lang="LID4096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202" t="-8197" b="-2459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/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086CD-3591-1CA4-B6FA-16098E9EB3B4}"/>
              </a:ext>
            </a:extLst>
          </p:cNvPr>
          <p:cNvCxnSpPr>
            <a:cxnSpLocks/>
          </p:cNvCxnSpPr>
          <p:nvPr/>
        </p:nvCxnSpPr>
        <p:spPr>
          <a:xfrm flipH="1">
            <a:off x="7774675" y="4713750"/>
            <a:ext cx="11100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/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8E3D6-DFE8-F483-5DCB-53B825C7BD36}"/>
              </a:ext>
            </a:extLst>
          </p:cNvPr>
          <p:cNvCxnSpPr>
            <a:cxnSpLocks/>
          </p:cNvCxnSpPr>
          <p:nvPr/>
        </p:nvCxnSpPr>
        <p:spPr>
          <a:xfrm>
            <a:off x="7809930" y="3071698"/>
            <a:ext cx="10747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/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/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3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Future state prediction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15B972-4733-1C79-02BB-512F982E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7642"/>
          <a:stretch/>
        </p:blipFill>
        <p:spPr>
          <a:xfrm>
            <a:off x="251448" y="1129553"/>
            <a:ext cx="8229600" cy="25335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C5B54B-7CBD-E5C6-45ED-0E80C06E9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448" y="3749393"/>
            <a:ext cx="82296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EE74-FC48-DF73-B1E8-86B92DD1B5F4}"/>
              </a:ext>
            </a:extLst>
          </p:cNvPr>
          <p:cNvSpPr txBox="1"/>
          <p:nvPr/>
        </p:nvSpPr>
        <p:spPr>
          <a:xfrm>
            <a:off x="8465495" y="2828835"/>
            <a:ext cx="365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loss criteria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MSELoss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0.0023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6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/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 Pt.1</a:t>
                </a:r>
                <a:endParaRPr lang="LID4096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blipFill>
                <a:blip r:embed="rId5"/>
                <a:stretch>
                  <a:fillRect l="-2640" t="-15385" b="-350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7D6D4-BB79-F85D-2751-F8B75D819D7D}"/>
              </a:ext>
            </a:extLst>
          </p:cNvPr>
          <p:cNvGrpSpPr/>
          <p:nvPr/>
        </p:nvGrpSpPr>
        <p:grpSpPr>
          <a:xfrm>
            <a:off x="1160122" y="2276497"/>
            <a:ext cx="7997625" cy="3395975"/>
            <a:chOff x="1045207" y="1546131"/>
            <a:chExt cx="9942146" cy="488317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D7CB3C0-B29B-83DB-3EA6-85F8A8AD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747" t="10052" r="24855" b="3402"/>
            <a:stretch/>
          </p:blipFill>
          <p:spPr>
            <a:xfrm>
              <a:off x="1719024" y="1546131"/>
              <a:ext cx="4335990" cy="3657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4BA714-3DAD-A961-BCF2-58F6E8413D95}"/>
                </a:ext>
              </a:extLst>
            </p:cNvPr>
            <p:cNvSpPr txBox="1"/>
            <p:nvPr/>
          </p:nvSpPr>
          <p:spPr>
            <a:xfrm>
              <a:off x="1045207" y="5779153"/>
              <a:ext cx="5683624" cy="53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9. The eigen values of the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HankelDMD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AA2B2A-E6B4-CD30-223C-2CF4DC12A793}"/>
              </a:ext>
            </a:extLst>
          </p:cNvPr>
          <p:cNvGrpSpPr/>
          <p:nvPr/>
        </p:nvGrpSpPr>
        <p:grpSpPr>
          <a:xfrm>
            <a:off x="6279775" y="2276755"/>
            <a:ext cx="4572000" cy="3312905"/>
            <a:chOff x="5845807" y="1546131"/>
            <a:chExt cx="5683624" cy="476414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1580F98-6BD8-57A7-20E0-7567C2DF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7342" t="10807" r="24450" b="4945"/>
            <a:stretch/>
          </p:blipFill>
          <p:spPr>
            <a:xfrm>
              <a:off x="6466697" y="1546131"/>
              <a:ext cx="4441845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0C9C2E-48BB-D267-3FBB-8245736CD25A}"/>
                </a:ext>
              </a:extLst>
            </p:cNvPr>
            <p:cNvSpPr txBox="1"/>
            <p:nvPr/>
          </p:nvSpPr>
          <p:spPr>
            <a:xfrm>
              <a:off x="5845807" y="5779153"/>
              <a:ext cx="5683624" cy="53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10. The eigen values of the DMD.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09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/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 Pt.2</a:t>
                </a:r>
                <a:endParaRPr lang="LID4096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blipFill>
                <a:blip r:embed="rId5"/>
                <a:stretch>
                  <a:fillRect l="-2640" t="-15385" b="-350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F3FFB8B-601D-FF44-949E-8D879D675CBC}"/>
              </a:ext>
            </a:extLst>
          </p:cNvPr>
          <p:cNvGrpSpPr/>
          <p:nvPr/>
        </p:nvGrpSpPr>
        <p:grpSpPr>
          <a:xfrm>
            <a:off x="6976183" y="1650705"/>
            <a:ext cx="4572000" cy="4420503"/>
            <a:chOff x="6729653" y="1484890"/>
            <a:chExt cx="4572000" cy="442050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6DECB0-B71C-130E-8871-D11FA9959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087" t="11301" r="24196" b="6933"/>
            <a:stretch/>
          </p:blipFill>
          <p:spPr>
            <a:xfrm>
              <a:off x="6729653" y="1484890"/>
              <a:ext cx="4572000" cy="35748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D96FA2-C65F-1802-8E3B-328E8361A2DA}"/>
                </a:ext>
              </a:extLst>
            </p:cNvPr>
            <p:cNvSpPr txBox="1"/>
            <p:nvPr/>
          </p:nvSpPr>
          <p:spPr>
            <a:xfrm>
              <a:off x="6857454" y="5259062"/>
              <a:ext cx="4316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12. Eigen values of the Evolution Matrix (Image by Author).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B5AF4-2013-9C11-232E-CA70C7F48863}"/>
              </a:ext>
            </a:extLst>
          </p:cNvPr>
          <p:cNvGrpSpPr/>
          <p:nvPr/>
        </p:nvGrpSpPr>
        <p:grpSpPr>
          <a:xfrm>
            <a:off x="419100" y="1889268"/>
            <a:ext cx="6324600" cy="3971269"/>
            <a:chOff x="448170" y="1384284"/>
            <a:chExt cx="6324600" cy="397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D465DF-2A46-90E5-3C9D-940EE4A6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767" y="1384284"/>
              <a:ext cx="6199407" cy="28221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8B583-FB7F-D722-3977-F127C4E02EF3}"/>
                </a:ext>
              </a:extLst>
            </p:cNvPr>
            <p:cNvSpPr txBox="1"/>
            <p:nvPr/>
          </p:nvSpPr>
          <p:spPr>
            <a:xfrm>
              <a:off x="448170" y="4206395"/>
              <a:ext cx="632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11. Eigen values of the Evolution Matrix (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Q. Li, F. Dietrich, E. M.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Bollt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I. G.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Kevrekidis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800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AF73F-242C-02D7-0B20-3EB6C062F81A}"/>
                </a:ext>
              </a:extLst>
            </p:cNvPr>
            <p:cNvSpPr txBox="1"/>
            <p:nvPr/>
          </p:nvSpPr>
          <p:spPr>
            <a:xfrm>
              <a:off x="559109" y="4832333"/>
              <a:ext cx="6102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*“Extended dynamic mode decomposition with dictionary learning: A data-driven adaptive spectral decomposition of the Koopman operator,”</a:t>
              </a:r>
              <a:endParaRPr lang="LID4096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93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lide Number Placeholder 6">
                <a:extLst>
                  <a:ext uri="{FF2B5EF4-FFF2-40B4-BE49-F238E27FC236}">
                    <a16:creationId xmlns:a16="http://schemas.microsoft.com/office/drawing/2014/main" id="{6C40E825-2AB7-2367-F9CA-6873D0F3AE7F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8610600" y="6356350"/>
                <a:ext cx="2743200" cy="365125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/10</a:t>
                </a:r>
                <a:endParaRPr lang="fa-IR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Slide Number Placeholder 6">
                <a:extLst>
                  <a:ext uri="{FF2B5EF4-FFF2-40B4-BE49-F238E27FC236}">
                    <a16:creationId xmlns:a16="http://schemas.microsoft.com/office/drawing/2014/main" id="{6C40E825-2AB7-2367-F9CA-6873D0F3A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8610600" y="6356350"/>
                <a:ext cx="2743200" cy="36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DD0595-3AD9-5F3B-DC3A-D0E9AF312EBB}"/>
              </a:ext>
            </a:extLst>
          </p:cNvPr>
          <p:cNvSpPr txBox="1"/>
          <p:nvPr/>
        </p:nvSpPr>
        <p:spPr>
          <a:xfrm>
            <a:off x="3262365" y="2136339"/>
            <a:ext cx="5667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 🧐</a:t>
            </a:r>
            <a:endParaRPr lang="LID4096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AB6C6-3B28-FB8B-DA7C-72E37A2A1C12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9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28C4-7DBF-1412-280C-97F4055E887F}"/>
              </a:ext>
            </a:extLst>
          </p:cNvPr>
          <p:cNvSpPr txBox="1"/>
          <p:nvPr/>
        </p:nvSpPr>
        <p:spPr>
          <a:xfrm>
            <a:off x="1436593" y="2604247"/>
            <a:ext cx="931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32442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9ADB1-4BC6-3C3F-744B-03508D265609}"/>
              </a:ext>
            </a:extLst>
          </p:cNvPr>
          <p:cNvSpPr txBox="1"/>
          <p:nvPr/>
        </p:nvSpPr>
        <p:spPr>
          <a:xfrm>
            <a:off x="317897" y="2357956"/>
            <a:ext cx="61031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Koopman Operator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data (dataset)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9021A-4F21-D6AE-4CB1-DD8F7E9480D7}"/>
              </a:ext>
            </a:extLst>
          </p:cNvPr>
          <p:cNvSpPr txBox="1"/>
          <p:nvPr/>
        </p:nvSpPr>
        <p:spPr>
          <a:xfrm>
            <a:off x="3812229" y="2357956"/>
            <a:ext cx="6103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2.Network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Koopman Evolution Matrix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and Normalization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layer –Stage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A96D0A-762A-6976-B456-752687388792}"/>
                  </a:ext>
                </a:extLst>
              </p:cNvPr>
              <p:cNvSpPr txBox="1"/>
              <p:nvPr/>
            </p:nvSpPr>
            <p:spPr>
              <a:xfrm>
                <a:off x="8152209" y="2357956"/>
                <a:ext cx="610314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3.Results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Robustness against noise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 state prediction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</a:t>
                </a:r>
                <a:endParaRPr lang="LID4096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A96D0A-762A-6976-B456-75268738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09" y="2357956"/>
                <a:ext cx="6103144" cy="1569660"/>
              </a:xfrm>
              <a:prstGeom prst="rect">
                <a:avLst/>
              </a:prstGeom>
              <a:blipFill>
                <a:blip r:embed="rId5"/>
                <a:stretch>
                  <a:fillRect l="-1499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6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1-1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0" y="136525"/>
            <a:ext cx="9389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Dynamical Systems Modeling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6269F-60B4-81AE-6E7E-3F3187C7B4C0}"/>
              </a:ext>
            </a:extLst>
          </p:cNvPr>
          <p:cNvSpPr txBox="1"/>
          <p:nvPr/>
        </p:nvSpPr>
        <p:spPr>
          <a:xfrm>
            <a:off x="898699" y="1361148"/>
            <a:ext cx="100238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for encountering the dynamical system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 –Analytical 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Poincare –Phase Plane </a:t>
            </a: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of system is required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Koopman –Infinite dimensional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Bifurcation data-driven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9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E4932AB-ADC4-1826-64F2-DAA329FBD1C5}"/>
              </a:ext>
            </a:extLst>
          </p:cNvPr>
          <p:cNvSpPr/>
          <p:nvPr/>
        </p:nvSpPr>
        <p:spPr>
          <a:xfrm>
            <a:off x="7196634" y="2946485"/>
            <a:ext cx="4051832" cy="1551740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1-3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Literature review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4" descr="ss">
            <a:extLst>
              <a:ext uri="{FF2B5EF4-FFF2-40B4-BE49-F238E27FC236}">
                <a16:creationId xmlns:a16="http://schemas.microsoft.com/office/drawing/2014/main" id="{D3EC3752-B969-1D3E-E161-579AF3BF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4563"/>
          <a:stretch/>
        </p:blipFill>
        <p:spPr>
          <a:xfrm>
            <a:off x="943534" y="1718031"/>
            <a:ext cx="5608095" cy="3793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/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Hilbert space</a:t>
                </a:r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241D85-F7B1-1368-39A0-2C2B5F5F4BED}"/>
              </a:ext>
            </a:extLst>
          </p:cNvPr>
          <p:cNvSpPr txBox="1"/>
          <p:nvPr/>
        </p:nvSpPr>
        <p:spPr>
          <a:xfrm>
            <a:off x="907784" y="5663409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The Koopman Operator.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/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Euclidian 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blipFill>
                <a:blip r:embed="rId7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/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Koopman Operator Linear properties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𝒦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𝒦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blipFill>
                <a:blip r:embed="rId8"/>
                <a:stretch>
                  <a:fillRect l="-1459" t="-2679" b="-8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834FB8-E5EB-2EA7-E1D0-CF74F84DA679}"/>
              </a:ext>
            </a:extLst>
          </p:cNvPr>
          <p:cNvSpPr txBox="1"/>
          <p:nvPr/>
        </p:nvSpPr>
        <p:spPr>
          <a:xfrm>
            <a:off x="838200" y="1201364"/>
            <a:ext cx="968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1931 –Bernard O. Koopman –“Hamiltonian Systems and Transformations in Hilbert Space.”</a:t>
            </a:r>
          </a:p>
        </p:txBody>
      </p:sp>
    </p:spTree>
    <p:extLst>
      <p:ext uri="{BB962C8B-B14F-4D97-AF65-F5344CB8AC3E}">
        <p14:creationId xmlns:p14="http://schemas.microsoft.com/office/powerpoint/2010/main" val="187366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Literature review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6269F-60B4-81AE-6E7E-3F3187C7B4C0}"/>
              </a:ext>
            </a:extLst>
          </p:cNvPr>
          <p:cNvSpPr txBox="1"/>
          <p:nvPr/>
        </p:nvSpPr>
        <p:spPr>
          <a:xfrm>
            <a:off x="898699" y="1342294"/>
            <a:ext cx="100238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 –P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eter J. Schmid –“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mode decomposition of numerical and experimental data.”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–Matthew O. Williams – “A data-driven approximation of the Koopman operator: Extending dynamic mode decomposition.”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– Enio Vasconcelos Filho –“A Dynamic Mode Decomposition Approach With Hankel Blocks to Forecast Multi-Channel Temporal Series”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23CCE-0EA4-E603-9050-8586ACA7E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604" y="5301497"/>
            <a:ext cx="2618684" cy="926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1A4F6-E08C-8E34-79A4-DFC24E65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442" y="3330511"/>
            <a:ext cx="1470691" cy="1046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F9446-145E-594B-BCE0-7E1906254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545" y="3630749"/>
            <a:ext cx="2484109" cy="504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DFA560-1B0E-D6CA-096E-99145F489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059" y="1764890"/>
            <a:ext cx="1918341" cy="1112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265AEF-7346-76B2-F101-A0C3EBE212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156" y="2229470"/>
            <a:ext cx="866896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0C1C67-501B-371D-F77A-9E5212155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3103" y="2185373"/>
            <a:ext cx="3164956" cy="5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Numerical data (dataset)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851E5-DE9B-C842-DCA1-09810ED891E4}"/>
              </a:ext>
            </a:extLst>
          </p:cNvPr>
          <p:cNvGrpSpPr/>
          <p:nvPr/>
        </p:nvGrpSpPr>
        <p:grpSpPr>
          <a:xfrm>
            <a:off x="1131605" y="1809470"/>
            <a:ext cx="9802164" cy="4410635"/>
            <a:chOff x="94873" y="1255898"/>
            <a:chExt cx="7589805" cy="4974107"/>
          </a:xfrm>
        </p:grpSpPr>
        <p:pic>
          <p:nvPicPr>
            <p:cNvPr id="6" name="Picture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63AEAEE-DAB8-548B-897E-CA73858D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3" y="1255898"/>
              <a:ext cx="7589805" cy="42397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2038A0-153E-D845-301B-D71F8CB00223}"/>
                </a:ext>
              </a:extLst>
            </p:cNvPr>
            <p:cNvSpPr txBox="1"/>
            <p:nvPr/>
          </p:nvSpPr>
          <p:spPr>
            <a:xfrm>
              <a:off x="213207" y="5860673"/>
              <a:ext cx="735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2. Numerical result of Duffing oscillator.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5CD4A3CB-1DDA-E2BF-8F2E-4C69F6C8A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3530" y="1140482"/>
            <a:ext cx="6238314" cy="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Structure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2EEFA2A-E6E7-4BBB-F154-4EBDC7B9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678"/>
          <a:stretch/>
        </p:blipFill>
        <p:spPr>
          <a:xfrm>
            <a:off x="-301476" y="1232419"/>
            <a:ext cx="12695181" cy="4504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D1E85-77C8-531A-30A6-C0D2B6D7E152}"/>
              </a:ext>
            </a:extLst>
          </p:cNvPr>
          <p:cNvSpPr txBox="1"/>
          <p:nvPr/>
        </p:nvSpPr>
        <p:spPr>
          <a:xfrm>
            <a:off x="3513875" y="5885329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Network’s Diagram.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3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D34BA1-FAD7-C8E2-DCE2-262F3B687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091" r="57657" b="8958"/>
          <a:stretch/>
        </p:blipFill>
        <p:spPr>
          <a:xfrm>
            <a:off x="-301475" y="2034987"/>
            <a:ext cx="5375499" cy="373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F2C8C-530F-2A50-4FFB-1B6C9C57F179}"/>
              </a:ext>
            </a:extLst>
          </p:cNvPr>
          <p:cNvSpPr txBox="1"/>
          <p:nvPr/>
        </p:nvSpPr>
        <p:spPr>
          <a:xfrm>
            <a:off x="108156" y="5813611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Network’s Diagram.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6B9C3-8621-4D12-A74A-0752DAA8907F}"/>
              </a:ext>
            </a:extLst>
          </p:cNvPr>
          <p:cNvSpPr txBox="1"/>
          <p:nvPr/>
        </p:nvSpPr>
        <p:spPr>
          <a:xfrm>
            <a:off x="5831207" y="2681284"/>
            <a:ext cx="5925312" cy="193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dependent to input size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Back propagation 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D55C-BA97-5A9F-4528-0B64B03D6424}"/>
              </a:ext>
            </a:extLst>
          </p:cNvPr>
          <p:cNvSpPr txBox="1"/>
          <p:nvPr/>
        </p:nvSpPr>
        <p:spPr>
          <a:xfrm>
            <a:off x="5832804" y="1166715"/>
            <a:ext cx="592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Frequency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89E5-68DB-AC9F-2364-A3FE9D4559FF}"/>
              </a:ext>
            </a:extLst>
          </p:cNvPr>
          <p:cNvSpPr txBox="1"/>
          <p:nvPr/>
        </p:nvSpPr>
        <p:spPr>
          <a:xfrm>
            <a:off x="5831207" y="4657438"/>
            <a:ext cx="592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generation produces the output sequentially, while encoding occurs only once.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4472E-55A4-BB88-BCEF-31CE8BDEC6CB}"/>
              </a:ext>
            </a:extLst>
          </p:cNvPr>
          <p:cNvCxnSpPr>
            <a:cxnSpLocks/>
          </p:cNvCxnSpPr>
          <p:nvPr/>
        </p:nvCxnSpPr>
        <p:spPr>
          <a:xfrm>
            <a:off x="5799831" y="4845697"/>
            <a:ext cx="574222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3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237" t="17168" r="39891" b="9679"/>
          <a:stretch/>
        </p:blipFill>
        <p:spPr>
          <a:xfrm>
            <a:off x="5060577" y="2088776"/>
            <a:ext cx="2268912" cy="3648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162C5F-FEEB-3674-9138-A9ABE65E7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168" r="57763" b="9679"/>
          <a:stretch/>
        </p:blipFill>
        <p:spPr>
          <a:xfrm>
            <a:off x="-301475" y="2088776"/>
            <a:ext cx="5362052" cy="3648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55F0A-08DA-0CD3-50A8-C604C445F2E7}"/>
              </a:ext>
            </a:extLst>
          </p:cNvPr>
          <p:cNvSpPr txBox="1"/>
          <p:nvPr/>
        </p:nvSpPr>
        <p:spPr>
          <a:xfrm>
            <a:off x="7413812" y="2219457"/>
            <a:ext cx="4235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designed to serve as the Koopman operator evolution matrix.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Activation Function !!!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Network’s Koopman Linear Layer.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6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671</Words>
  <Application>Microsoft Office PowerPoint</Application>
  <PresentationFormat>Widescreen</PresentationFormat>
  <Paragraphs>146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Leveraging Koopman operator and Deep Neural Networks for Parameter Estimation and Future Prediction of Duffing oscillators.  Y. Riyazi, N. Ghanbari, A. Bahrami Mechanical Engineering department, University of Tehran y.riyazi@ut.ac.ir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YSNsec</dc:creator>
  <cp:lastModifiedBy>YSNfirst</cp:lastModifiedBy>
  <cp:revision>95</cp:revision>
  <dcterms:created xsi:type="dcterms:W3CDTF">2023-12-15T23:45:01Z</dcterms:created>
  <dcterms:modified xsi:type="dcterms:W3CDTF">2023-12-20T11:16:07Z</dcterms:modified>
</cp:coreProperties>
</file>